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61" r:id="rId2"/>
    <p:sldId id="257" r:id="rId3"/>
    <p:sldId id="263" r:id="rId4"/>
    <p:sldId id="269" r:id="rId5"/>
    <p:sldId id="297" r:id="rId6"/>
    <p:sldId id="298" r:id="rId7"/>
    <p:sldId id="291" r:id="rId8"/>
    <p:sldId id="273" r:id="rId9"/>
    <p:sldId id="293" r:id="rId10"/>
    <p:sldId id="294" r:id="rId11"/>
    <p:sldId id="295" r:id="rId12"/>
    <p:sldId id="278" r:id="rId13"/>
    <p:sldId id="292" r:id="rId14"/>
    <p:sldId id="281" r:id="rId15"/>
    <p:sldId id="284" r:id="rId16"/>
    <p:sldId id="296" r:id="rId17"/>
    <p:sldId id="262" r:id="rId18"/>
  </p:sldIdLst>
  <p:sldSz cx="12192000" cy="6858000"/>
  <p:notesSz cx="6858000" cy="9144000"/>
  <p:embeddedFontLst>
    <p:embeddedFont>
      <p:font typeface="AppleSDGothicNeoSB00" panose="020B0600000101010101" charset="-127"/>
      <p:regular r:id="rId21"/>
    </p:embeddedFont>
    <p:embeddedFont>
      <p:font typeface="AppleSDGothicNeoB00" panose="02000503000000000000" pitchFamily="2" charset="-127"/>
      <p:regular r:id="rId22"/>
    </p:embeddedFont>
    <p:embeddedFont>
      <p:font typeface="AppleSDGothicNeoEB00" panose="02000503000000000000" pitchFamily="2" charset="-127"/>
      <p:regular r:id="rId23"/>
    </p:embeddedFont>
    <p:embeddedFont>
      <p:font typeface="AppleSDGothicNeoM00" panose="02000503000000000000" pitchFamily="2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35C"/>
    <a:srgbClr val="D4D8DD"/>
    <a:srgbClr val="1C658E"/>
    <a:srgbClr val="FF6969"/>
    <a:srgbClr val="6393CF"/>
    <a:srgbClr val="8B9BB0"/>
    <a:srgbClr val="64BBCE"/>
    <a:srgbClr val="C1D5EE"/>
    <a:srgbClr val="72B2E3"/>
    <a:srgbClr val="B7D7E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5E0D30-182F-435E-9916-043E97EC43B8}" v="9" dt="2023-04-02T07:49:51.836"/>
    <p1510:client id="{401B1E71-198A-70AC-00FB-A7678ABE6030}" v="9" dt="2023-04-02T07:46:51.428"/>
    <p1510:client id="{4D78E468-56A0-DD97-F30A-1666C2142D69}" v="171" dt="2023-04-02T07:51:04.095"/>
    <p1510:client id="{672CA0CD-058B-4624-B854-B69EB3685AE6}" v="4" dt="2023-04-02T07:58:44.585"/>
    <p1510:client id="{7E953890-F631-46A2-97C9-18FD528209BF}" v="2" dt="2023-04-03T07:36:38.229"/>
    <p1510:client id="{928853CC-8424-4A09-DF3F-BF1730B5BAFA}" v="2878" dt="2023-04-02T08:25:04.477"/>
    <p1510:client id="{BF3A02EB-E768-798D-FE06-D443806CA705}" v="2" dt="2023-04-02T07:54:47.985"/>
    <p1510:client id="{EA9E4C54-4E61-FB6B-53FC-E8F53889257A}" v="1" dt="2023-04-02T07:57:11.435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604" y="1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232587D-55C2-2BFA-55CA-3FF45FE9745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3068DA8-38E2-5964-DB5B-00B6C488AB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4DD478-36C7-4FDC-B767-68B6F7412664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031A83-66BB-D0E0-9143-96A7F66B4C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E00733-646B-C032-295C-D25DE1ABD8F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AF4FA2-C76F-4258-8D51-3BCF0A9B24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3076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0C58D-CF10-4855-B6D5-4711482D2663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D4C5FB-E1A4-4A33-BE64-92FEB8DE6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68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졸업요건</a:t>
            </a:r>
            <a:r>
              <a:rPr lang="en-US" altLang="ko-KR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장학금</a:t>
            </a:r>
            <a:r>
              <a:rPr lang="en-US" altLang="ko-KR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수강신청 등 행정실에서 다수의 학생을 대상으로 반복적으로 처리 </a:t>
            </a:r>
            <a:r>
              <a:rPr lang="ko-KR" altLang="en-US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해야하는</a:t>
            </a:r>
            <a:r>
              <a:rPr lang="ko-KR" altLang="en-US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업무 존재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D4C5FB-E1A4-4A33-BE64-92FEB8DE63D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753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졸업요건</a:t>
            </a:r>
            <a:r>
              <a:rPr lang="en-US" altLang="ko-KR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장학금</a:t>
            </a:r>
            <a:r>
              <a:rPr lang="en-US" altLang="ko-KR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수강신청 등 행정실에서 다수의 학생을 대상으로 반복적으로 처리 </a:t>
            </a:r>
            <a:r>
              <a:rPr lang="ko-KR" altLang="en-US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해야하는</a:t>
            </a:r>
            <a:r>
              <a:rPr lang="ko-KR" altLang="en-US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업무 존재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D4C5FB-E1A4-4A33-BE64-92FEB8DE63D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854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졸업요건</a:t>
            </a:r>
            <a:r>
              <a:rPr lang="en-US" altLang="ko-KR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장학금</a:t>
            </a:r>
            <a:r>
              <a:rPr lang="en-US" altLang="ko-KR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수강신청 등 행정실에서 다수의 학생을 대상으로 반복적으로 처리 </a:t>
            </a:r>
            <a:r>
              <a:rPr lang="ko-KR" altLang="en-US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해야하는</a:t>
            </a:r>
            <a:r>
              <a:rPr lang="ko-KR" altLang="en-US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업무 존재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D4C5FB-E1A4-4A33-BE64-92FEB8DE63D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925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졸업요건</a:t>
            </a:r>
            <a:r>
              <a:rPr lang="en-US" altLang="ko-KR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장학금</a:t>
            </a:r>
            <a:r>
              <a:rPr lang="en-US" altLang="ko-KR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수강신청 등 행정실에서 다수의 학생을 대상으로 반복적으로 처리 </a:t>
            </a:r>
            <a:r>
              <a:rPr lang="ko-KR" altLang="en-US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해야하는</a:t>
            </a:r>
            <a:r>
              <a:rPr lang="ko-KR" altLang="en-US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업무 존재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D4C5FB-E1A4-4A33-BE64-92FEB8DE63D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677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졸업요건</a:t>
            </a:r>
            <a:r>
              <a:rPr lang="en-US" altLang="ko-KR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장학금</a:t>
            </a:r>
            <a:r>
              <a:rPr lang="en-US" altLang="ko-KR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수강신청 등 행정실에서 다수의 학생을 대상으로 반복적으로 처리 </a:t>
            </a:r>
            <a:r>
              <a:rPr lang="ko-KR" altLang="en-US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해야하는</a:t>
            </a:r>
            <a:r>
              <a:rPr lang="ko-KR" altLang="en-US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업무 존재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D4C5FB-E1A4-4A33-BE64-92FEB8DE63D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003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졸업요건</a:t>
            </a:r>
            <a:r>
              <a:rPr lang="en-US" altLang="ko-KR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장학금</a:t>
            </a:r>
            <a:r>
              <a:rPr lang="en-US" altLang="ko-KR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수강신청 등 행정실에서 다수의 학생을 대상으로 반복적으로 처리 </a:t>
            </a:r>
            <a:r>
              <a:rPr lang="ko-KR" altLang="en-US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해야하는</a:t>
            </a:r>
            <a:r>
              <a:rPr lang="ko-KR" altLang="en-US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업무 존재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D4C5FB-E1A4-4A33-BE64-92FEB8DE63D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324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졸업요건</a:t>
            </a:r>
            <a:r>
              <a:rPr lang="en-US" altLang="ko-KR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장학금</a:t>
            </a:r>
            <a:r>
              <a:rPr lang="en-US" altLang="ko-KR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수강신청 등 행정실에서 다수의 학생을 대상으로 반복적으로 처리 </a:t>
            </a:r>
            <a:r>
              <a:rPr lang="ko-KR" altLang="en-US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해야하는</a:t>
            </a:r>
            <a:r>
              <a:rPr lang="ko-KR" altLang="en-US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업무 존재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D4C5FB-E1A4-4A33-BE64-92FEB8DE63D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59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D4C5FB-E1A4-4A33-BE64-92FEB8DE63D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237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졸업요건</a:t>
            </a:r>
            <a:r>
              <a:rPr lang="en-US" altLang="ko-KR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장학금</a:t>
            </a:r>
            <a:r>
              <a:rPr lang="en-US" altLang="ko-KR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수강신청 등 행정실에서 다수의 학생을 대상으로 반복적으로 처리 </a:t>
            </a:r>
            <a:r>
              <a:rPr lang="ko-KR" altLang="en-US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해야하는</a:t>
            </a:r>
            <a:r>
              <a:rPr lang="ko-KR" altLang="en-US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업무 존재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D4C5FB-E1A4-4A33-BE64-92FEB8DE63D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357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FE9D61-53F2-F84C-4E76-C8EDBEF6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0FEBE-8A97-4855-8104-A03E1EFF1A94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CAFA26-B456-B923-4DA6-CF2382D8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88207F-7B9F-AE7A-65AC-1BD181C6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15FA9-61DE-4DD2-9BA2-4DC9AF791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644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4602A5-1A7E-6DD4-BCB7-2B78794F90D2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FE9D61-53F2-F84C-4E76-C8EDBEF6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0FEBE-8A97-4855-8104-A03E1EFF1A94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CAFA26-B456-B923-4DA6-CF2382D8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88207F-7B9F-AE7A-65AC-1BD181C6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15FA9-61DE-4DD2-9BA2-4DC9AF791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101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D608CD1-91EE-E281-CE92-D7C5A5BE3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FA8CB7-992D-CEC9-8D71-AB31FA7C7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258386-4013-1EE8-771B-058C77374C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0FEBE-8A97-4855-8104-A03E1EFF1A94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17E9D0-EEB1-C603-7E65-0F11F6B8E3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8B4662-5E86-3989-A8CE-41AE1996C8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15FA9-61DE-4DD2-9BA2-4DC9AF791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890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7E62F8E-A7F9-433C-AD82-15814135C4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7AA1E4F-8432-AAB9-2E83-40E77F2BF5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5784D7D-AD62-046E-1603-AABD206E03B0}"/>
              </a:ext>
            </a:extLst>
          </p:cNvPr>
          <p:cNvGrpSpPr/>
          <p:nvPr/>
        </p:nvGrpSpPr>
        <p:grpSpPr>
          <a:xfrm>
            <a:off x="2824323" y="2398775"/>
            <a:ext cx="6476453" cy="2060449"/>
            <a:chOff x="2824323" y="2331098"/>
            <a:chExt cx="6476453" cy="206044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D050920-EB61-67CA-2D54-859D23EAFE6C}"/>
                </a:ext>
              </a:extLst>
            </p:cNvPr>
            <p:cNvGrpSpPr/>
            <p:nvPr/>
          </p:nvGrpSpPr>
          <p:grpSpPr>
            <a:xfrm>
              <a:off x="4979020" y="2331098"/>
              <a:ext cx="2167054" cy="768458"/>
              <a:chOff x="8909823" y="398401"/>
              <a:chExt cx="3282177" cy="738121"/>
            </a:xfrm>
            <a:solidFill>
              <a:schemeClr val="accent6"/>
            </a:solidFill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7B1BCA2-85EC-4A45-20A5-1831EDC25659}"/>
                  </a:ext>
                </a:extLst>
              </p:cNvPr>
              <p:cNvSpPr/>
              <p:nvPr/>
            </p:nvSpPr>
            <p:spPr>
              <a:xfrm>
                <a:off x="10844526" y="398401"/>
                <a:ext cx="1347474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46EAE8D-C96E-B889-FE00-9A54298C4F9A}"/>
                  </a:ext>
                </a:extLst>
              </p:cNvPr>
              <p:cNvSpPr/>
              <p:nvPr/>
            </p:nvSpPr>
            <p:spPr>
              <a:xfrm>
                <a:off x="9963513" y="398401"/>
                <a:ext cx="724895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5DE3AF4-36AE-FAC2-B1AA-E888188E7D38}"/>
                  </a:ext>
                </a:extLst>
              </p:cNvPr>
              <p:cNvSpPr/>
              <p:nvPr/>
            </p:nvSpPr>
            <p:spPr>
              <a:xfrm>
                <a:off x="9283289" y="398401"/>
                <a:ext cx="524106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363BC21-4C23-551F-0DD2-3A68A74D454A}"/>
                  </a:ext>
                </a:extLst>
              </p:cNvPr>
              <p:cNvSpPr/>
              <p:nvPr/>
            </p:nvSpPr>
            <p:spPr>
              <a:xfrm>
                <a:off x="8909823" y="398401"/>
                <a:ext cx="217347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FC8205-673D-EC51-5910-A731A63C739F}"/>
                </a:ext>
              </a:extLst>
            </p:cNvPr>
            <p:cNvSpPr txBox="1"/>
            <p:nvPr/>
          </p:nvSpPr>
          <p:spPr>
            <a:xfrm>
              <a:off x="2824323" y="3283551"/>
              <a:ext cx="6476453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600" b="1">
                  <a:solidFill>
                    <a:schemeClr val="accent6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Team 6 Proposal</a:t>
              </a:r>
              <a:endParaRPr lang="ko-KR" altLang="en-US" sz="6600" b="1">
                <a:solidFill>
                  <a:schemeClr val="accent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C3D4467-9F2E-DFEE-7922-431C432954B4}"/>
              </a:ext>
            </a:extLst>
          </p:cNvPr>
          <p:cNvSpPr txBox="1"/>
          <p:nvPr/>
        </p:nvSpPr>
        <p:spPr>
          <a:xfrm>
            <a:off x="3323909" y="4316315"/>
            <a:ext cx="5451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1A335C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SKKU-GPT – Improved SKKU Chatbot </a:t>
            </a:r>
            <a:endParaRPr lang="ko-KR" altLang="en-US" sz="2400" dirty="0">
              <a:solidFill>
                <a:srgbClr val="1A335C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8536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8EEC5140-EC44-BA45-2154-B5A68F46F152}"/>
              </a:ext>
            </a:extLst>
          </p:cNvPr>
          <p:cNvSpPr txBox="1"/>
          <p:nvPr/>
        </p:nvSpPr>
        <p:spPr>
          <a:xfrm>
            <a:off x="854928" y="109284"/>
            <a:ext cx="17315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Method</a:t>
            </a:r>
            <a:endParaRPr lang="ko-KR" altLang="en-US" sz="4000" b="1" spc="-300">
              <a:solidFill>
                <a:schemeClr val="tx1">
                  <a:lumMod val="85000"/>
                  <a:lumOff val="1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5E41AE-1BC1-ED8A-4A80-76D327103625}"/>
              </a:ext>
            </a:extLst>
          </p:cNvPr>
          <p:cNvSpPr txBox="1"/>
          <p:nvPr/>
        </p:nvSpPr>
        <p:spPr>
          <a:xfrm>
            <a:off x="144966" y="144966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Part 2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218200-B4D1-B30F-2E3F-6EFD2A0BAD36}"/>
              </a:ext>
            </a:extLst>
          </p:cNvPr>
          <p:cNvSpPr txBox="1"/>
          <p:nvPr/>
        </p:nvSpPr>
        <p:spPr>
          <a:xfrm>
            <a:off x="3647017" y="1058333"/>
            <a:ext cx="48979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Backend</a:t>
            </a:r>
            <a:endParaRPr lang="ko-KR" altLang="en-US" sz="440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6E4D02-B02C-D2E9-33B0-701A50A29D17}"/>
              </a:ext>
            </a:extLst>
          </p:cNvPr>
          <p:cNvSpPr txBox="1"/>
          <p:nvPr/>
        </p:nvSpPr>
        <p:spPr>
          <a:xfrm>
            <a:off x="748840" y="4919135"/>
            <a:ext cx="25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Spring</a:t>
            </a:r>
            <a:endParaRPr lang="ko-KR" altLang="en-US" sz="280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40C286-89CA-196A-3DFF-F8FCBF96CC27}"/>
              </a:ext>
            </a:extLst>
          </p:cNvPr>
          <p:cNvSpPr txBox="1"/>
          <p:nvPr/>
        </p:nvSpPr>
        <p:spPr>
          <a:xfrm>
            <a:off x="4832120" y="4919135"/>
            <a:ext cx="25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Django</a:t>
            </a:r>
            <a:endParaRPr lang="ko-KR" altLang="en-US" sz="28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1DCADC-0801-59AD-67B2-299FB02A39AA}"/>
              </a:ext>
            </a:extLst>
          </p:cNvPr>
          <p:cNvSpPr txBox="1"/>
          <p:nvPr/>
        </p:nvSpPr>
        <p:spPr>
          <a:xfrm>
            <a:off x="8801928" y="4919135"/>
            <a:ext cx="25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SQLite3</a:t>
            </a:r>
            <a:endParaRPr lang="ko-KR" altLang="en-US" sz="280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3074" name="Picture 2" descr="Spring Framework Desarrollo De Aplicaciones Web Java - Nueva Aplicación">
            <a:extLst>
              <a:ext uri="{FF2B5EF4-FFF2-40B4-BE49-F238E27FC236}">
                <a16:creationId xmlns:a16="http://schemas.microsoft.com/office/drawing/2014/main" id="{8B5D2E96-9229-0F39-07C8-AB0E7C11A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01" y="2632777"/>
            <a:ext cx="3416766" cy="192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jango [ Download - Logo - icon ] png svg">
            <a:extLst>
              <a:ext uri="{FF2B5EF4-FFF2-40B4-BE49-F238E27FC236}">
                <a16:creationId xmlns:a16="http://schemas.microsoft.com/office/drawing/2014/main" id="{612BCA4E-F477-B4D2-2A1F-2A1382DE5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021" y="2952750"/>
            <a:ext cx="1601958" cy="160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【SQLite】ダウンロードとインストール(Windows) - buralog">
            <a:extLst>
              <a:ext uri="{FF2B5EF4-FFF2-40B4-BE49-F238E27FC236}">
                <a16:creationId xmlns:a16="http://schemas.microsoft.com/office/drawing/2014/main" id="{F35BBE97-43CA-432D-E385-0B1ACD71D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399" y="2894965"/>
            <a:ext cx="3302000" cy="156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229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8EEC5140-EC44-BA45-2154-B5A68F46F152}"/>
              </a:ext>
            </a:extLst>
          </p:cNvPr>
          <p:cNvSpPr txBox="1"/>
          <p:nvPr/>
        </p:nvSpPr>
        <p:spPr>
          <a:xfrm>
            <a:off x="854928" y="109284"/>
            <a:ext cx="17315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Method</a:t>
            </a:r>
            <a:endParaRPr lang="ko-KR" altLang="en-US" sz="4000" b="1" spc="-300">
              <a:solidFill>
                <a:schemeClr val="tx1">
                  <a:lumMod val="85000"/>
                  <a:lumOff val="1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5E41AE-1BC1-ED8A-4A80-76D327103625}"/>
              </a:ext>
            </a:extLst>
          </p:cNvPr>
          <p:cNvSpPr txBox="1"/>
          <p:nvPr/>
        </p:nvSpPr>
        <p:spPr>
          <a:xfrm>
            <a:off x="144966" y="144966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Part 2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218200-B4D1-B30F-2E3F-6EFD2A0BAD36}"/>
              </a:ext>
            </a:extLst>
          </p:cNvPr>
          <p:cNvSpPr txBox="1"/>
          <p:nvPr/>
        </p:nvSpPr>
        <p:spPr>
          <a:xfrm>
            <a:off x="3647017" y="1058333"/>
            <a:ext cx="48979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Chatbot API</a:t>
            </a:r>
            <a:endParaRPr lang="ko-KR" altLang="en-US" sz="440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6E4D02-B02C-D2E9-33B0-701A50A29D17}"/>
              </a:ext>
            </a:extLst>
          </p:cNvPr>
          <p:cNvSpPr txBox="1"/>
          <p:nvPr/>
        </p:nvSpPr>
        <p:spPr>
          <a:xfrm>
            <a:off x="778470" y="4919135"/>
            <a:ext cx="2841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Google Chat API</a:t>
            </a:r>
            <a:endParaRPr lang="ko-KR" altLang="en-US" sz="280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40C286-89CA-196A-3DFF-F8FCBF96CC27}"/>
              </a:ext>
            </a:extLst>
          </p:cNvPr>
          <p:cNvSpPr txBox="1"/>
          <p:nvPr/>
        </p:nvSpPr>
        <p:spPr>
          <a:xfrm>
            <a:off x="4411133" y="4919135"/>
            <a:ext cx="3369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ChatGPT</a:t>
            </a:r>
            <a:r>
              <a:rPr lang="en-US" altLang="ko-KR" sz="28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API</a:t>
            </a:r>
            <a:endParaRPr lang="ko-KR" altLang="en-US" sz="280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1DCADC-0801-59AD-67B2-299FB02A39AA}"/>
              </a:ext>
            </a:extLst>
          </p:cNvPr>
          <p:cNvSpPr txBox="1"/>
          <p:nvPr/>
        </p:nvSpPr>
        <p:spPr>
          <a:xfrm>
            <a:off x="8664988" y="4919135"/>
            <a:ext cx="2801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Naver </a:t>
            </a:r>
            <a:r>
              <a:rPr lang="en-US" altLang="ko-KR" sz="280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Clova</a:t>
            </a:r>
            <a:r>
              <a:rPr lang="en-US" altLang="ko-KR" sz="28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API</a:t>
            </a:r>
            <a:endParaRPr lang="ko-KR" altLang="en-US" sz="280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4098" name="Picture 2" descr="Google Chat to Get API Tagging, Customized Emojis &amp; Security Support ...">
            <a:extLst>
              <a:ext uri="{FF2B5EF4-FFF2-40B4-BE49-F238E27FC236}">
                <a16:creationId xmlns:a16="http://schemas.microsoft.com/office/drawing/2014/main" id="{98129E91-4320-4F01-7294-EE0C785B5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49" y="2519362"/>
            <a:ext cx="3234267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openai gpt - DrawLead">
            <a:extLst>
              <a:ext uri="{FF2B5EF4-FFF2-40B4-BE49-F238E27FC236}">
                <a16:creationId xmlns:a16="http://schemas.microsoft.com/office/drawing/2014/main" id="{41FF1715-1866-CFB5-41A7-A66D97543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20" y="2518101"/>
            <a:ext cx="3087158" cy="181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lova, el nuevo asistente virtual de Line será muy real • ENTER.CO">
            <a:extLst>
              <a:ext uri="{FF2B5EF4-FFF2-40B4-BE49-F238E27FC236}">
                <a16:creationId xmlns:a16="http://schemas.microsoft.com/office/drawing/2014/main" id="{003AC3B0-D60A-76E0-41D9-03A988D77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6941" y="2730578"/>
            <a:ext cx="3877734" cy="128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324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5017017" y="2505670"/>
            <a:ext cx="21579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>
                <a:solidFill>
                  <a:schemeClr val="bg1"/>
                </a:solidFill>
                <a:latin typeface="+mj-ea"/>
                <a:ea typeface="+mj-ea"/>
              </a:rPr>
              <a:t>Part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3076146" y="3422159"/>
            <a:ext cx="603973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>
                <a:solidFill>
                  <a:schemeClr val="bg1"/>
                </a:solidFill>
                <a:latin typeface="+mj-ea"/>
                <a:ea typeface="+mj-ea"/>
              </a:rPr>
              <a:t>Project Schedule</a:t>
            </a:r>
            <a:endParaRPr lang="ko-KR" altLang="en-US" sz="6600" b="1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34415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8EEC5140-EC44-BA45-2154-B5A68F46F152}"/>
              </a:ext>
            </a:extLst>
          </p:cNvPr>
          <p:cNvSpPr txBox="1"/>
          <p:nvPr/>
        </p:nvSpPr>
        <p:spPr>
          <a:xfrm>
            <a:off x="854928" y="109284"/>
            <a:ext cx="24785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Project Plan</a:t>
            </a:r>
            <a:endParaRPr lang="ko-KR" altLang="en-US" sz="4000" b="1" spc="-300">
              <a:solidFill>
                <a:schemeClr val="tx1">
                  <a:lumMod val="85000"/>
                  <a:lumOff val="1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5E41AE-1BC1-ED8A-4A80-76D327103625}"/>
              </a:ext>
            </a:extLst>
          </p:cNvPr>
          <p:cNvSpPr txBox="1"/>
          <p:nvPr/>
        </p:nvSpPr>
        <p:spPr>
          <a:xfrm>
            <a:off x="144966" y="144966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Part 3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CE3E68-5D4E-7DDE-F45E-0F959A55F415}"/>
              </a:ext>
            </a:extLst>
          </p:cNvPr>
          <p:cNvSpPr txBox="1"/>
          <p:nvPr/>
        </p:nvSpPr>
        <p:spPr>
          <a:xfrm>
            <a:off x="2266335" y="1691312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>
                <a:solidFill>
                  <a:schemeClr val="tx2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~Week 9</a:t>
            </a:r>
            <a:endParaRPr lang="ko-KR" altLang="en-US" b="1">
              <a:solidFill>
                <a:schemeClr val="tx2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7CFEFC-E34C-9B28-ECE5-8C6E2BE4F1FF}"/>
              </a:ext>
            </a:extLst>
          </p:cNvPr>
          <p:cNvSpPr txBox="1"/>
          <p:nvPr/>
        </p:nvSpPr>
        <p:spPr>
          <a:xfrm>
            <a:off x="2266335" y="3554060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>
                <a:solidFill>
                  <a:schemeClr val="tx2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~Week 13</a:t>
            </a:r>
            <a:endParaRPr lang="ko-KR" altLang="en-US" b="1">
              <a:solidFill>
                <a:schemeClr val="tx2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8E8100-AC59-01C2-A30D-67199BD2C181}"/>
              </a:ext>
            </a:extLst>
          </p:cNvPr>
          <p:cNvSpPr txBox="1"/>
          <p:nvPr/>
        </p:nvSpPr>
        <p:spPr>
          <a:xfrm>
            <a:off x="2266335" y="5493752"/>
            <a:ext cx="2039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>
                <a:solidFill>
                  <a:schemeClr val="tx2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~Final Presentation</a:t>
            </a:r>
            <a:endParaRPr lang="ko-KR" altLang="en-US" b="1">
              <a:solidFill>
                <a:schemeClr val="tx2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528994-7FFA-3F6B-7B1E-501F0010A12B}"/>
              </a:ext>
            </a:extLst>
          </p:cNvPr>
          <p:cNvSpPr txBox="1"/>
          <p:nvPr/>
        </p:nvSpPr>
        <p:spPr>
          <a:xfrm>
            <a:off x="6552615" y="1614368"/>
            <a:ext cx="2238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2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Specification</a:t>
            </a:r>
            <a:endParaRPr lang="ko-KR" altLang="en-US" sz="2800">
              <a:solidFill>
                <a:schemeClr val="tx2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17B0FD-9EF2-77EB-1BD5-BE4E91ED80FA}"/>
              </a:ext>
            </a:extLst>
          </p:cNvPr>
          <p:cNvSpPr txBox="1"/>
          <p:nvPr/>
        </p:nvSpPr>
        <p:spPr>
          <a:xfrm>
            <a:off x="6552615" y="2881848"/>
            <a:ext cx="2335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2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Development</a:t>
            </a:r>
            <a:endParaRPr lang="ko-KR" altLang="en-US" sz="2800">
              <a:solidFill>
                <a:schemeClr val="tx2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C89076-056A-E6AE-E199-6A00D430367F}"/>
              </a:ext>
            </a:extLst>
          </p:cNvPr>
          <p:cNvSpPr txBox="1"/>
          <p:nvPr/>
        </p:nvSpPr>
        <p:spPr>
          <a:xfrm>
            <a:off x="6552615" y="4149328"/>
            <a:ext cx="1960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2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Integration</a:t>
            </a:r>
            <a:endParaRPr lang="ko-KR" altLang="en-US" sz="2800">
              <a:solidFill>
                <a:schemeClr val="tx2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581AA5-D94A-78E2-C35F-1A51DBF280A6}"/>
              </a:ext>
            </a:extLst>
          </p:cNvPr>
          <p:cNvSpPr txBox="1"/>
          <p:nvPr/>
        </p:nvSpPr>
        <p:spPr>
          <a:xfrm>
            <a:off x="6552615" y="5416808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2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Evaluation</a:t>
            </a:r>
            <a:endParaRPr lang="ko-KR" altLang="en-US" sz="2800">
              <a:solidFill>
                <a:schemeClr val="tx2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33B4BAE5-6D1F-070A-C1BF-0434968E46D5}"/>
              </a:ext>
            </a:extLst>
          </p:cNvPr>
          <p:cNvSpPr/>
          <p:nvPr/>
        </p:nvSpPr>
        <p:spPr>
          <a:xfrm>
            <a:off x="4957233" y="1614368"/>
            <a:ext cx="4968432" cy="5232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rgbClr val="1A335C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Specification/Design</a:t>
            </a:r>
            <a:endParaRPr lang="ko-KR" altLang="en-US" sz="2400">
              <a:solidFill>
                <a:srgbClr val="1A335C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C0CD8859-C233-EE7B-9784-B29275B2B0CF}"/>
              </a:ext>
            </a:extLst>
          </p:cNvPr>
          <p:cNvSpPr/>
          <p:nvPr/>
        </p:nvSpPr>
        <p:spPr>
          <a:xfrm>
            <a:off x="4957233" y="2897925"/>
            <a:ext cx="4968432" cy="523220"/>
          </a:xfrm>
          <a:prstGeom prst="roundRect">
            <a:avLst/>
          </a:prstGeom>
          <a:solidFill>
            <a:srgbClr val="1A33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Development</a:t>
            </a:r>
            <a:endParaRPr lang="ko-KR" altLang="en-US" sz="240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BEF9312C-F1D4-5C69-7218-779397FFEFB0}"/>
              </a:ext>
            </a:extLst>
          </p:cNvPr>
          <p:cNvSpPr/>
          <p:nvPr/>
        </p:nvSpPr>
        <p:spPr>
          <a:xfrm>
            <a:off x="4957233" y="4138524"/>
            <a:ext cx="4968432" cy="523220"/>
          </a:xfrm>
          <a:prstGeom prst="roundRect">
            <a:avLst/>
          </a:prstGeom>
          <a:solidFill>
            <a:srgbClr val="1A33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Integration</a:t>
            </a:r>
            <a:endParaRPr lang="ko-KR" altLang="en-US" sz="240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61E93560-4076-0409-0E82-46EEDD44C497}"/>
              </a:ext>
            </a:extLst>
          </p:cNvPr>
          <p:cNvSpPr/>
          <p:nvPr/>
        </p:nvSpPr>
        <p:spPr>
          <a:xfrm>
            <a:off x="4957233" y="5393524"/>
            <a:ext cx="4968432" cy="5232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rgbClr val="1A335C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Testing</a:t>
            </a:r>
            <a:endParaRPr lang="ko-KR" altLang="en-US" sz="2400">
              <a:solidFill>
                <a:srgbClr val="1A335C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421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Part 3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0877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Member’s Role</a:t>
            </a:r>
            <a:endParaRPr lang="ko-KR" altLang="en-US" sz="4000" b="1" spc="-300">
              <a:solidFill>
                <a:schemeClr val="tx1">
                  <a:lumMod val="85000"/>
                  <a:lumOff val="1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7BDF7E-7D2D-0B47-D4C6-E710B641FBBF}"/>
              </a:ext>
            </a:extLst>
          </p:cNvPr>
          <p:cNvSpPr txBox="1"/>
          <p:nvPr/>
        </p:nvSpPr>
        <p:spPr>
          <a:xfrm>
            <a:off x="994833" y="1121833"/>
            <a:ext cx="7294034" cy="48319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2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latin typeface="AppleSDGothicNeoSB00"/>
                <a:ea typeface="AppleSDGothicNeoSB00"/>
              </a:rPr>
              <a:t>Team Leader / Backend Developer : 이준석</a:t>
            </a:r>
            <a:endParaRPr lang="en-US" altLang="ko-KR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285750" indent="-285750">
              <a:lnSpc>
                <a:spcPct val="2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latin typeface="AppleSDGothicNeoSB00"/>
                <a:ea typeface="AppleSDGothicNeoSB00"/>
              </a:rPr>
              <a:t>Frontend Leader : </a:t>
            </a:r>
            <a:r>
              <a:rPr lang="ko-KR" altLang="en-US" dirty="0">
                <a:latin typeface="AppleSDGothicNeoSB00"/>
                <a:ea typeface="AppleSDGothicNeoSB00"/>
              </a:rPr>
              <a:t>이승윤</a:t>
            </a:r>
            <a:endParaRPr lang="en-US" altLang="ko-KR" dirty="0">
              <a:latin typeface="AppleSDGothicNeoSB00"/>
              <a:ea typeface="AppleSDGothicNeoSB00"/>
            </a:endParaRPr>
          </a:p>
          <a:p>
            <a:pPr marL="285750" indent="-285750">
              <a:lnSpc>
                <a:spcPct val="2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latin typeface="AppleSDGothicNeoSB00"/>
                <a:ea typeface="AppleSDGothicNeoSB00"/>
              </a:rPr>
              <a:t>Designer / Frontend Developer : </a:t>
            </a:r>
            <a:r>
              <a:rPr lang="en-US" altLang="ko-KR" dirty="0" err="1">
                <a:latin typeface="AppleSDGothicNeoSB00"/>
                <a:ea typeface="AppleSDGothicNeoSB00"/>
              </a:rPr>
              <a:t>박재윤</a:t>
            </a:r>
            <a:endParaRPr lang="en-US" altLang="ko-KR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285750" indent="-285750">
              <a:lnSpc>
                <a:spcPct val="2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latin typeface="AppleSDGothicNeoSB00"/>
                <a:ea typeface="AppleSDGothicNeoSB00"/>
              </a:rPr>
              <a:t>Frontend Developer : </a:t>
            </a:r>
            <a:r>
              <a:rPr lang="en-US" altLang="ko-KR" dirty="0" err="1">
                <a:latin typeface="AppleSDGothicNeoSB00"/>
                <a:ea typeface="AppleSDGothicNeoSB00"/>
              </a:rPr>
              <a:t>노최유하</a:t>
            </a:r>
            <a:endParaRPr lang="en-US" altLang="ko-KR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285750" indent="-285750">
              <a:lnSpc>
                <a:spcPct val="2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latin typeface="AppleSDGothicNeoSB00"/>
                <a:ea typeface="AppleSDGothicNeoSB00"/>
              </a:rPr>
              <a:t>Backend Leader : </a:t>
            </a:r>
            <a:r>
              <a:rPr lang="en-US" altLang="ko-KR" dirty="0" err="1">
                <a:latin typeface="AppleSDGothicNeoSB00"/>
                <a:ea typeface="AppleSDGothicNeoSB00"/>
              </a:rPr>
              <a:t>김현수</a:t>
            </a:r>
            <a:endParaRPr lang="en-US" altLang="ko-KR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285750" indent="-285750">
              <a:lnSpc>
                <a:spcPct val="2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latin typeface="AppleSDGothicNeoSB00"/>
                <a:ea typeface="AppleSDGothicNeoSB00"/>
              </a:rPr>
              <a:t>Backend Developer : </a:t>
            </a:r>
            <a:r>
              <a:rPr lang="en-US" altLang="ko-KR" dirty="0" err="1">
                <a:latin typeface="AppleSDGothicNeoSB00"/>
                <a:ea typeface="AppleSDGothicNeoSB00"/>
              </a:rPr>
              <a:t>마재현</a:t>
            </a:r>
            <a:endParaRPr lang="en-US" altLang="ko-KR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285750" indent="-285750">
              <a:lnSpc>
                <a:spcPct val="2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latin typeface="AppleSDGothicNeoSB00"/>
                <a:ea typeface="AppleSDGothicNeoSB00"/>
              </a:rPr>
              <a:t>Backend Developer: </a:t>
            </a:r>
            <a:r>
              <a:rPr lang="ko-KR" altLang="en-US" dirty="0">
                <a:latin typeface="AppleSDGothicNeoSB00"/>
                <a:ea typeface="AppleSDGothicNeoSB00"/>
              </a:rPr>
              <a:t>이종우</a:t>
            </a:r>
            <a:endParaRPr lang="en-US" altLang="ko-KR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1534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5065108" y="2505670"/>
            <a:ext cx="20617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Part 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3745040" y="3422159"/>
            <a:ext cx="470192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Expectation</a:t>
            </a:r>
            <a:endParaRPr lang="ko-KR" altLang="en-US" sz="6600" b="1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9111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F357DC82-89A5-EB64-5419-AE8AD12B03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360" y="1210728"/>
            <a:ext cx="854973" cy="85497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7239CB1-C0C9-F67C-E6B3-2343DBE6CC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360" y="2239428"/>
            <a:ext cx="854973" cy="85497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1CCC500-26E5-43F7-042A-A1668BEAE25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360" y="3268128"/>
            <a:ext cx="854973" cy="85497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771556C-6580-9646-4FA8-1C5A4F6555E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360" y="4271595"/>
            <a:ext cx="854973" cy="85497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971CDBB-8905-65AB-EA6B-BEC59A41BBB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360" y="5275062"/>
            <a:ext cx="854973" cy="854973"/>
          </a:xfrm>
          <a:prstGeom prst="rect">
            <a:avLst/>
          </a:prstGeom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F1B1727-361C-111A-8BF2-0303DEDD0027}"/>
              </a:ext>
            </a:extLst>
          </p:cNvPr>
          <p:cNvCxnSpPr>
            <a:cxnSpLocks/>
            <a:stCxn id="16" idx="3"/>
            <a:endCxn id="28" idx="1"/>
          </p:cNvCxnSpPr>
          <p:nvPr/>
        </p:nvCxnSpPr>
        <p:spPr>
          <a:xfrm>
            <a:off x="7154333" y="1638215"/>
            <a:ext cx="1546632" cy="323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72C0E2C-2AF9-4670-D55E-C80B1903539F}"/>
              </a:ext>
            </a:extLst>
          </p:cNvPr>
          <p:cNvCxnSpPr>
            <a:cxnSpLocks/>
            <a:stCxn id="17" idx="3"/>
            <a:endCxn id="29" idx="1"/>
          </p:cNvCxnSpPr>
          <p:nvPr/>
        </p:nvCxnSpPr>
        <p:spPr>
          <a:xfrm flipV="1">
            <a:off x="7154333" y="2662830"/>
            <a:ext cx="1546632" cy="408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5B356B68-3347-6C4F-EB06-B62C7350DFBF}"/>
              </a:ext>
            </a:extLst>
          </p:cNvPr>
          <p:cNvCxnSpPr>
            <a:cxnSpLocks/>
            <a:stCxn id="19" idx="3"/>
            <a:endCxn id="31" idx="1"/>
          </p:cNvCxnSpPr>
          <p:nvPr/>
        </p:nvCxnSpPr>
        <p:spPr>
          <a:xfrm flipV="1">
            <a:off x="7154333" y="4699081"/>
            <a:ext cx="1546632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90519788-F613-4C93-42A4-2F6473D994A0}"/>
              </a:ext>
            </a:extLst>
          </p:cNvPr>
          <p:cNvCxnSpPr>
            <a:cxnSpLocks/>
            <a:stCxn id="18" idx="3"/>
            <a:endCxn id="30" idx="1"/>
          </p:cNvCxnSpPr>
          <p:nvPr/>
        </p:nvCxnSpPr>
        <p:spPr>
          <a:xfrm flipV="1">
            <a:off x="7154333" y="3692428"/>
            <a:ext cx="1546632" cy="318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608C5AB4-2AA7-277D-9893-0C8BA7F1E66E}"/>
              </a:ext>
            </a:extLst>
          </p:cNvPr>
          <p:cNvCxnSpPr>
            <a:cxnSpLocks/>
            <a:stCxn id="23" idx="3"/>
            <a:endCxn id="32" idx="1"/>
          </p:cNvCxnSpPr>
          <p:nvPr/>
        </p:nvCxnSpPr>
        <p:spPr>
          <a:xfrm flipV="1">
            <a:off x="7154333" y="5702548"/>
            <a:ext cx="1546632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8F718944-CD1D-63DB-2E8E-2D23DBCA056B}"/>
              </a:ext>
            </a:extLst>
          </p:cNvPr>
          <p:cNvSpPr txBox="1"/>
          <p:nvPr/>
        </p:nvSpPr>
        <p:spPr>
          <a:xfrm>
            <a:off x="520700" y="1430867"/>
            <a:ext cx="4567767" cy="36933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latin typeface="AppleSDGothicNeoB00"/>
                <a:ea typeface="AppleSDGothicNeoB00"/>
              </a:rPr>
              <a:t>현존하는 </a:t>
            </a:r>
            <a:r>
              <a:rPr lang="ko-KR" altLang="en-US" dirty="0" err="1">
                <a:latin typeface="AppleSDGothicNeoB00"/>
                <a:ea typeface="AppleSDGothicNeoB00"/>
              </a:rPr>
              <a:t>킹고봇의</a:t>
            </a:r>
            <a:r>
              <a:rPr lang="ko-KR" altLang="en-US" dirty="0">
                <a:latin typeface="AppleSDGothicNeoB00"/>
                <a:ea typeface="AppleSDGothicNeoB00"/>
              </a:rPr>
              <a:t> 단점을 개선하여 학생들이 더 편리한 행정 업무 </a:t>
            </a:r>
            <a:r>
              <a:rPr lang="ko-KR" altLang="en-US" dirty="0" err="1">
                <a:latin typeface="AppleSDGothicNeoB00"/>
                <a:ea typeface="AppleSDGothicNeoB00"/>
              </a:rPr>
              <a:t>챗봇</a:t>
            </a:r>
            <a:r>
              <a:rPr lang="ko-KR" altLang="en-US" dirty="0">
                <a:latin typeface="AppleSDGothicNeoB00"/>
                <a:ea typeface="AppleSDGothicNeoB00"/>
              </a:rPr>
              <a:t> 사용이 가능함</a:t>
            </a:r>
            <a:endParaRPr lang="en-US" altLang="ko-KR" dirty="0">
              <a:latin typeface="AppleSDGothicNeoB00"/>
              <a:ea typeface="AppleSDGothicNeoB00"/>
            </a:endParaRP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altLang="ko-KR" dirty="0">
              <a:latin typeface="AppleSDGothicNeoB00"/>
              <a:ea typeface="AppleSDGothicNeoB00"/>
            </a:endParaRP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latin typeface="AppleSDGothicNeoB00"/>
                <a:ea typeface="AppleSDGothicNeoB00"/>
              </a:rPr>
              <a:t>학생들은 보다 빠르게 행정 관련 답변을 받을 수 있음</a:t>
            </a:r>
            <a:endParaRPr lang="en-US" altLang="ko-KR" dirty="0">
              <a:latin typeface="AppleSDGothicNeoB00"/>
              <a:ea typeface="AppleSDGothicNeoB00"/>
            </a:endParaRP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latin typeface="AppleSDGothicNeoB00"/>
                <a:ea typeface="AppleSDGothicNeoB00"/>
              </a:rPr>
              <a:t>커뮤니티보다 더 정확한 답변을 학생들이 받을 수 있음</a:t>
            </a:r>
            <a:endParaRPr lang="en-US" altLang="ko-KR" dirty="0">
              <a:latin typeface="AppleSDGothicNeoB00"/>
              <a:ea typeface="AppleSDGothicNeoB00"/>
            </a:endParaRP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ppleSDGothicNeoB00"/>
                <a:ea typeface="AppleSDGothicNeoB00"/>
              </a:rPr>
              <a:t>행정실</a:t>
            </a:r>
            <a:r>
              <a:rPr lang="en-US" altLang="ko-KR" dirty="0">
                <a:latin typeface="AppleSDGothicNeoB00"/>
                <a:ea typeface="AppleSDGothicNeoB00"/>
              </a:rPr>
              <a:t> </a:t>
            </a:r>
            <a:r>
              <a:rPr lang="en-US" altLang="ko-KR" dirty="0" err="1">
                <a:latin typeface="AppleSDGothicNeoB00"/>
                <a:ea typeface="AppleSDGothicNeoB00"/>
              </a:rPr>
              <a:t>업무</a:t>
            </a:r>
            <a:r>
              <a:rPr lang="en-US" altLang="ko-KR" dirty="0">
                <a:latin typeface="AppleSDGothicNeoB00"/>
                <a:ea typeface="AppleSDGothicNeoB00"/>
              </a:rPr>
              <a:t> </a:t>
            </a:r>
            <a:r>
              <a:rPr lang="en-US" altLang="ko-KR" dirty="0" err="1">
                <a:latin typeface="AppleSDGothicNeoB00"/>
                <a:ea typeface="AppleSDGothicNeoB00"/>
              </a:rPr>
              <a:t>시간</a:t>
            </a:r>
            <a:r>
              <a:rPr lang="en-US" altLang="ko-KR" dirty="0">
                <a:latin typeface="AppleSDGothicNeoB00"/>
                <a:ea typeface="AppleSDGothicNeoB00"/>
              </a:rPr>
              <a:t> </a:t>
            </a:r>
            <a:r>
              <a:rPr lang="en-US" altLang="ko-KR" dirty="0" err="1">
                <a:latin typeface="AppleSDGothicNeoB00"/>
                <a:ea typeface="AppleSDGothicNeoB00"/>
              </a:rPr>
              <a:t>외에도</a:t>
            </a:r>
            <a:r>
              <a:rPr lang="en-US" altLang="ko-KR" dirty="0">
                <a:latin typeface="AppleSDGothicNeoB00"/>
                <a:ea typeface="AppleSDGothicNeoB00"/>
              </a:rPr>
              <a:t> </a:t>
            </a:r>
            <a:r>
              <a:rPr lang="en-US" altLang="ko-KR" dirty="0" err="1">
                <a:latin typeface="AppleSDGothicNeoB00"/>
                <a:ea typeface="AppleSDGothicNeoB00"/>
              </a:rPr>
              <a:t>학생들이</a:t>
            </a:r>
            <a:r>
              <a:rPr lang="en-US" altLang="ko-KR" dirty="0">
                <a:latin typeface="AppleSDGothicNeoB00"/>
                <a:ea typeface="AppleSDGothicNeoB00"/>
              </a:rPr>
              <a:t> </a:t>
            </a:r>
            <a:r>
              <a:rPr lang="en-US" altLang="ko-KR" dirty="0" err="1">
                <a:latin typeface="AppleSDGothicNeoB00"/>
                <a:ea typeface="AppleSDGothicNeoB00"/>
              </a:rPr>
              <a:t>관련</a:t>
            </a:r>
            <a:r>
              <a:rPr lang="en-US" altLang="ko-KR" dirty="0">
                <a:latin typeface="AppleSDGothicNeoB00"/>
                <a:ea typeface="AppleSDGothicNeoB00"/>
              </a:rPr>
              <a:t> </a:t>
            </a:r>
            <a:r>
              <a:rPr lang="en-US" altLang="ko-KR" dirty="0" err="1">
                <a:latin typeface="AppleSDGothicNeoB00"/>
                <a:ea typeface="AppleSDGothicNeoB00"/>
              </a:rPr>
              <a:t>답변을</a:t>
            </a:r>
            <a:r>
              <a:rPr lang="en-US" altLang="ko-KR" dirty="0">
                <a:latin typeface="AppleSDGothicNeoB00"/>
                <a:ea typeface="AppleSDGothicNeoB00"/>
              </a:rPr>
              <a:t> </a:t>
            </a:r>
            <a:r>
              <a:rPr lang="en-US" altLang="ko-KR" dirty="0" err="1">
                <a:latin typeface="AppleSDGothicNeoB00"/>
                <a:ea typeface="AppleSDGothicNeoB00"/>
              </a:rPr>
              <a:t>받을</a:t>
            </a:r>
            <a:r>
              <a:rPr lang="en-US" altLang="ko-KR" dirty="0">
                <a:latin typeface="AppleSDGothicNeoB00"/>
                <a:ea typeface="AppleSDGothicNeoB00"/>
              </a:rPr>
              <a:t> 수 </a:t>
            </a:r>
            <a:r>
              <a:rPr lang="en-US" altLang="ko-KR" dirty="0" err="1">
                <a:latin typeface="AppleSDGothicNeoB00"/>
                <a:ea typeface="AppleSDGothicNeoB00"/>
              </a:rPr>
              <a:t>있음</a:t>
            </a:r>
            <a:endParaRPr lang="en-US" altLang="ko-KR" dirty="0">
              <a:latin typeface="AppleSDGothicNeoB00"/>
              <a:ea typeface="AppleSDGothicNeoB00"/>
            </a:endParaRP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latin typeface="AppleSDGothicNeoB00"/>
                <a:ea typeface="AppleSDGothicNeoB00"/>
              </a:rPr>
              <a:t>행정실의 업무 부담을 줄일 수 있음</a:t>
            </a:r>
            <a:endParaRPr lang="en-US" altLang="ko-KR" dirty="0">
              <a:latin typeface="AppleSDGothicNeoB00"/>
              <a:ea typeface="AppleSDGothicNeoB0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21B0C25-DBC8-3298-F0E6-F1BED6C9315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571" y="3194248"/>
            <a:ext cx="1021535" cy="1021535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BE1461A-B387-67D2-47BD-84C1A4A942EE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9555938" y="2662830"/>
            <a:ext cx="1708962" cy="102138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25F84AF8-9ACF-9CD4-D393-7C5E087FF54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965" y="1213960"/>
            <a:ext cx="854973" cy="85497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2AB1B1C-0858-77B0-C618-88A6C0F2AAA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965" y="2235343"/>
            <a:ext cx="854973" cy="85497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A296AAD-752E-C93A-3510-BDCB98CE971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965" y="3264941"/>
            <a:ext cx="854973" cy="85497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EB998F5-398C-DB1D-84D2-DEB66E181C5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965" y="4271594"/>
            <a:ext cx="854973" cy="85497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6D55FFB-F501-64D3-EF28-F4F74621CFB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965" y="5275061"/>
            <a:ext cx="854973" cy="854973"/>
          </a:xfrm>
          <a:prstGeom prst="rect">
            <a:avLst/>
          </a:prstGeom>
        </p:spPr>
      </p:pic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BF3263B-44F1-07DA-69E8-8718AC9594D8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9555938" y="3692428"/>
            <a:ext cx="1708962" cy="1258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heck Icon 929005">
            <a:extLst>
              <a:ext uri="{FF2B5EF4-FFF2-40B4-BE49-F238E27FC236}">
                <a16:creationId xmlns:a16="http://schemas.microsoft.com/office/drawing/2014/main" id="{A983982D-4B1B-D471-A60A-EDBC8EBCD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366" y="1038249"/>
            <a:ext cx="309034" cy="30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check Icon 929005">
            <a:extLst>
              <a:ext uri="{FF2B5EF4-FFF2-40B4-BE49-F238E27FC236}">
                <a16:creationId xmlns:a16="http://schemas.microsoft.com/office/drawing/2014/main" id="{74A0C8A2-0346-C74A-6C35-FDE89C146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366" y="4142311"/>
            <a:ext cx="309034" cy="30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check Icon 929005">
            <a:extLst>
              <a:ext uri="{FF2B5EF4-FFF2-40B4-BE49-F238E27FC236}">
                <a16:creationId xmlns:a16="http://schemas.microsoft.com/office/drawing/2014/main" id="{6D8191CB-E1AE-4522-8B29-E1C988285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366" y="5126567"/>
            <a:ext cx="309034" cy="30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27F9F052-F4B6-299F-5390-C7C464FF66A1}"/>
              </a:ext>
            </a:extLst>
          </p:cNvPr>
          <p:cNvSpPr txBox="1"/>
          <p:nvPr/>
        </p:nvSpPr>
        <p:spPr>
          <a:xfrm>
            <a:off x="854928" y="109284"/>
            <a:ext cx="2497800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B00"/>
                <a:ea typeface="AppleSDGothicNeoB00"/>
              </a:rPr>
              <a:t>Expectation</a:t>
            </a:r>
            <a:endParaRPr lang="en-US" altLang="ko-KR" sz="4000" b="1" spc="-300" dirty="0">
              <a:solidFill>
                <a:schemeClr val="tx1">
                  <a:lumMod val="85000"/>
                  <a:lumOff val="1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147E140-9343-03A6-8A47-39FAD6B63185}"/>
              </a:ext>
            </a:extLst>
          </p:cNvPr>
          <p:cNvSpPr txBox="1"/>
          <p:nvPr/>
        </p:nvSpPr>
        <p:spPr>
          <a:xfrm>
            <a:off x="144966" y="144966"/>
            <a:ext cx="638316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M00"/>
                <a:ea typeface="AppleSDGothicNeoM00"/>
              </a:rPr>
              <a:t>Part 4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0578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80DCAF6-3978-3160-157A-648EA12B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F402808-E0F8-85EA-4890-583C8458B7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6259B1-33B2-547E-A2D7-4EBD5D0038E0}"/>
              </a:ext>
            </a:extLst>
          </p:cNvPr>
          <p:cNvSpPr txBox="1"/>
          <p:nvPr/>
        </p:nvSpPr>
        <p:spPr>
          <a:xfrm>
            <a:off x="3007913" y="2644170"/>
            <a:ext cx="59907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Thank You</a:t>
            </a:r>
            <a:endParaRPr lang="ko-KR" altLang="en-US" sz="9600" b="1" dirty="0">
              <a:solidFill>
                <a:schemeClr val="accent6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532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40EC6A1-67C3-DA63-7B6D-5DEFB72A85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BADEBF-3BEB-5A02-135E-F8410EED01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17EA9F6-6252-DCA0-76EB-899BE8D59797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accent6"/>
          </a:solidFill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D466E74-5CC2-4379-F2BC-8B05EF7BB056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7B028A5-AAF5-9125-F9FD-B47BE82015F8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3921677-86B1-E3F6-B4A3-4FA06AE38E7E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357DAFB-622F-BA9B-8F7E-9E3A7143612A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D318EF6-AEB1-3244-CA6B-AE2D9D7C41CF}"/>
              </a:ext>
            </a:extLst>
          </p:cNvPr>
          <p:cNvSpPr txBox="1"/>
          <p:nvPr/>
        </p:nvSpPr>
        <p:spPr>
          <a:xfrm>
            <a:off x="892098" y="490242"/>
            <a:ext cx="1834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>
                <a:solidFill>
                  <a:schemeClr val="accent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Contents</a:t>
            </a:r>
            <a:endParaRPr lang="ko-KR" altLang="en-US" sz="3200" b="1">
              <a:solidFill>
                <a:schemeClr val="accent6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3728E6-3464-39D3-A702-FF815E14E632}"/>
              </a:ext>
            </a:extLst>
          </p:cNvPr>
          <p:cNvSpPr txBox="1"/>
          <p:nvPr/>
        </p:nvSpPr>
        <p:spPr>
          <a:xfrm>
            <a:off x="2381531" y="1817649"/>
            <a:ext cx="396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>
                <a:solidFill>
                  <a:schemeClr val="accent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</a:t>
            </a:r>
            <a:endParaRPr lang="ko-KR" altLang="en-US" sz="4400" b="1">
              <a:solidFill>
                <a:schemeClr val="accent6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EB80B0-2A16-4973-D6D6-19608F66E562}"/>
              </a:ext>
            </a:extLst>
          </p:cNvPr>
          <p:cNvSpPr txBox="1"/>
          <p:nvPr/>
        </p:nvSpPr>
        <p:spPr>
          <a:xfrm>
            <a:off x="4130741" y="2079259"/>
            <a:ext cx="1887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>
                <a:solidFill>
                  <a:schemeClr val="accent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Overview</a:t>
            </a:r>
            <a:endParaRPr lang="ko-KR" altLang="en-US" sz="2000" b="1" spc="600">
              <a:solidFill>
                <a:schemeClr val="accent6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345186-FA37-E540-7876-6828A26ED75C}"/>
              </a:ext>
            </a:extLst>
          </p:cNvPr>
          <p:cNvSpPr txBox="1"/>
          <p:nvPr/>
        </p:nvSpPr>
        <p:spPr>
          <a:xfrm>
            <a:off x="2342849" y="2974461"/>
            <a:ext cx="4876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>
                <a:solidFill>
                  <a:schemeClr val="accent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</a:t>
            </a:r>
            <a:endParaRPr lang="ko-KR" altLang="en-US" sz="4400" b="1">
              <a:solidFill>
                <a:schemeClr val="accent6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20C9CE-81CB-9CF0-C84E-9132F6EDB6E5}"/>
              </a:ext>
            </a:extLst>
          </p:cNvPr>
          <p:cNvSpPr txBox="1"/>
          <p:nvPr/>
        </p:nvSpPr>
        <p:spPr>
          <a:xfrm>
            <a:off x="4130741" y="3236071"/>
            <a:ext cx="1725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accent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Methods</a:t>
            </a:r>
            <a:endParaRPr lang="ko-KR" altLang="en-US" sz="2000" b="1" spc="600" dirty="0">
              <a:solidFill>
                <a:schemeClr val="accent6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E0C63A-CA30-D6C6-CB70-B04667AB2F51}"/>
              </a:ext>
            </a:extLst>
          </p:cNvPr>
          <p:cNvSpPr txBox="1"/>
          <p:nvPr/>
        </p:nvSpPr>
        <p:spPr>
          <a:xfrm>
            <a:off x="2342849" y="4131273"/>
            <a:ext cx="4876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>
                <a:solidFill>
                  <a:schemeClr val="accent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</a:t>
            </a:r>
            <a:endParaRPr lang="ko-KR" altLang="en-US" sz="4400" b="1">
              <a:solidFill>
                <a:schemeClr val="accent6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8A9DD1-BABD-382A-AB9E-80D23838B32D}"/>
              </a:ext>
            </a:extLst>
          </p:cNvPr>
          <p:cNvSpPr txBox="1"/>
          <p:nvPr/>
        </p:nvSpPr>
        <p:spPr>
          <a:xfrm>
            <a:off x="4130741" y="4392883"/>
            <a:ext cx="332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>
                <a:solidFill>
                  <a:schemeClr val="accent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Project Schedule</a:t>
            </a:r>
            <a:endParaRPr lang="ko-KR" altLang="en-US" sz="2000" b="1" spc="600">
              <a:solidFill>
                <a:schemeClr val="accent6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634E73-6C45-9063-3A46-0567FA7E112F}"/>
              </a:ext>
            </a:extLst>
          </p:cNvPr>
          <p:cNvSpPr txBox="1"/>
          <p:nvPr/>
        </p:nvSpPr>
        <p:spPr>
          <a:xfrm>
            <a:off x="2309396" y="5288085"/>
            <a:ext cx="5164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>
                <a:solidFill>
                  <a:schemeClr val="accent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</a:t>
            </a:r>
            <a:endParaRPr lang="ko-KR" altLang="en-US" sz="4400" b="1">
              <a:solidFill>
                <a:schemeClr val="accent6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F8A525-8A9C-B393-77A9-FB9409C711DB}"/>
              </a:ext>
            </a:extLst>
          </p:cNvPr>
          <p:cNvSpPr txBox="1"/>
          <p:nvPr/>
        </p:nvSpPr>
        <p:spPr>
          <a:xfrm>
            <a:off x="4130741" y="5549695"/>
            <a:ext cx="2396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>
                <a:solidFill>
                  <a:schemeClr val="accent6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Expectation</a:t>
            </a:r>
            <a:endParaRPr lang="ko-KR" altLang="en-US" sz="2000" b="1" spc="600">
              <a:solidFill>
                <a:schemeClr val="accent6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4627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5138845" y="2505670"/>
            <a:ext cx="19143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Part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4204300" y="3422159"/>
            <a:ext cx="37834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Overview</a:t>
            </a:r>
            <a:endParaRPr lang="ko-KR" altLang="en-US" sz="6600" b="1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5774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F357DC82-89A5-EB64-5419-AE8AD12B03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360" y="1210728"/>
            <a:ext cx="854973" cy="85497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7239CB1-C0C9-F67C-E6B3-2343DBE6CC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360" y="2239428"/>
            <a:ext cx="854973" cy="85497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1CCC500-26E5-43F7-042A-A1668BEAE25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360" y="3268128"/>
            <a:ext cx="854973" cy="85497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771556C-6580-9646-4FA8-1C5A4F6555E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360" y="4271595"/>
            <a:ext cx="854973" cy="85497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971CDBB-8905-65AB-EA6B-BEC59A41BBB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360" y="5275062"/>
            <a:ext cx="854973" cy="85497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BD45C96-56FF-C6D1-6E08-183E8AA954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957" y="2945256"/>
            <a:ext cx="1500716" cy="1500716"/>
          </a:xfrm>
          <a:prstGeom prst="rect">
            <a:avLst/>
          </a:prstGeom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F1B1727-361C-111A-8BF2-0303DEDD0027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>
            <a:off x="7154333" y="1638215"/>
            <a:ext cx="1483624" cy="205739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72C0E2C-2AF9-4670-D55E-C80B1903539F}"/>
              </a:ext>
            </a:extLst>
          </p:cNvPr>
          <p:cNvCxnSpPr>
            <a:cxnSpLocks/>
            <a:stCxn id="17" idx="3"/>
            <a:endCxn id="25" idx="1"/>
          </p:cNvCxnSpPr>
          <p:nvPr/>
        </p:nvCxnSpPr>
        <p:spPr>
          <a:xfrm>
            <a:off x="7154333" y="2666915"/>
            <a:ext cx="1483624" cy="102869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5B356B68-3347-6C4F-EB06-B62C7350DFBF}"/>
              </a:ext>
            </a:extLst>
          </p:cNvPr>
          <p:cNvCxnSpPr>
            <a:cxnSpLocks/>
            <a:stCxn id="19" idx="3"/>
            <a:endCxn id="25" idx="1"/>
          </p:cNvCxnSpPr>
          <p:nvPr/>
        </p:nvCxnSpPr>
        <p:spPr>
          <a:xfrm flipV="1">
            <a:off x="7154333" y="3695614"/>
            <a:ext cx="1483624" cy="100346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90519788-F613-4C93-42A4-2F6473D994A0}"/>
              </a:ext>
            </a:extLst>
          </p:cNvPr>
          <p:cNvCxnSpPr>
            <a:cxnSpLocks/>
            <a:stCxn id="18" idx="3"/>
            <a:endCxn id="25" idx="1"/>
          </p:cNvCxnSpPr>
          <p:nvPr/>
        </p:nvCxnSpPr>
        <p:spPr>
          <a:xfrm flipV="1">
            <a:off x="7154333" y="3695614"/>
            <a:ext cx="1483624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608C5AB4-2AA7-277D-9893-0C8BA7F1E66E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 flipV="1">
            <a:off x="7154333" y="3695614"/>
            <a:ext cx="1483624" cy="200693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8F718944-CD1D-63DB-2E8E-2D23DBCA056B}"/>
              </a:ext>
            </a:extLst>
          </p:cNvPr>
          <p:cNvSpPr txBox="1"/>
          <p:nvPr/>
        </p:nvSpPr>
        <p:spPr>
          <a:xfrm>
            <a:off x="520700" y="1430867"/>
            <a:ext cx="4567767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latin typeface="AppleSDGothicNeoB00"/>
                <a:ea typeface="AppleSDGothicNeoB00"/>
              </a:rPr>
              <a:t>졸업요건</a:t>
            </a:r>
            <a:r>
              <a:rPr lang="en-US" altLang="ko-KR" dirty="0">
                <a:latin typeface="AppleSDGothicNeoB00"/>
                <a:ea typeface="AppleSDGothicNeoB00"/>
              </a:rPr>
              <a:t>, </a:t>
            </a:r>
            <a:r>
              <a:rPr lang="ko-KR" altLang="en-US" dirty="0">
                <a:latin typeface="AppleSDGothicNeoB00"/>
                <a:ea typeface="AppleSDGothicNeoB00"/>
              </a:rPr>
              <a:t>장학금</a:t>
            </a:r>
            <a:r>
              <a:rPr lang="en-US" altLang="ko-KR" dirty="0">
                <a:latin typeface="AppleSDGothicNeoB00"/>
                <a:ea typeface="AppleSDGothicNeoB00"/>
              </a:rPr>
              <a:t>, </a:t>
            </a:r>
            <a:r>
              <a:rPr lang="ko-KR" altLang="en-US" dirty="0">
                <a:latin typeface="AppleSDGothicNeoB00"/>
                <a:ea typeface="AppleSDGothicNeoB00"/>
              </a:rPr>
              <a:t>수강신청 등 행정실에서 다수의 학생들을 대상으로 반복적으로 처리해야하는 업무 존재</a:t>
            </a:r>
            <a:endParaRPr lang="en-US" altLang="ko-KR" dirty="0">
              <a:latin typeface="AppleSDGothicNeoB00"/>
              <a:ea typeface="AppleSDGothicNeoB00"/>
            </a:endParaRPr>
          </a:p>
          <a:p>
            <a:pPr marL="285750" indent="-285750">
              <a:buClr>
                <a:srgbClr val="FF0000"/>
              </a:buClr>
              <a:buFont typeface="Arial,Sans-Serif" panose="020B0604020202020204" pitchFamily="34" charset="0"/>
              <a:buChar char="•"/>
            </a:pPr>
            <a:endParaRPr lang="ko-KR" altLang="en-US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285750" indent="-285750">
              <a:buClr>
                <a:srgbClr val="C00000"/>
              </a:buClr>
              <a:buFont typeface="Arial,Sans-Serif" panose="020B0604020202020204" pitchFamily="34" charset="0"/>
              <a:buChar char="•"/>
            </a:pPr>
            <a:r>
              <a:rPr lang="ko-KR" altLang="en-US" dirty="0">
                <a:latin typeface="AppleSDGothicNeoB00"/>
                <a:ea typeface="AppleSDGothicNeoB00"/>
              </a:rPr>
              <a:t>행정실에서 동일한 답변을 다수의 학생을 대상으로 해야 하기 때문에 업무 부담이 많음</a:t>
            </a:r>
            <a:endParaRPr lang="en-US" dirty="0">
              <a:latin typeface="AppleSDGothicNeoB00"/>
              <a:ea typeface="AppleSDGothicNeoB00"/>
            </a:endParaRP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latin typeface="AppleSDGothicNeoB00"/>
                <a:ea typeface="AppleSDGothicNeoB00"/>
              </a:rPr>
              <a:t>학교 홈페이지에서 관련 교칙을 찾는 일이 시간이 꽤 많이 소요되고 불편한 작업</a:t>
            </a:r>
            <a:endParaRPr lang="en-US" altLang="ko-KR" dirty="0">
              <a:latin typeface="AppleSDGothicNeoB00"/>
              <a:ea typeface="AppleSDGothicNeoB00"/>
            </a:endParaRP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altLang="ko-KR" dirty="0">
              <a:latin typeface="AppleSDGothicNeoB00"/>
              <a:ea typeface="AppleSDGothicNeoB00"/>
            </a:endParaRPr>
          </a:p>
          <a:p>
            <a:pPr marL="285750" indent="-285750">
              <a:buClr>
                <a:srgbClr val="C00000"/>
              </a:buClr>
              <a:buFont typeface="Arial,Sans-Serif" panose="020B0604020202020204" pitchFamily="34" charset="0"/>
              <a:buChar char="•"/>
            </a:pPr>
            <a:r>
              <a:rPr lang="ko-KR" altLang="en-US" dirty="0">
                <a:latin typeface="AppleSDGothicNeoB00"/>
                <a:ea typeface="AppleSDGothicNeoB00"/>
              </a:rPr>
              <a:t>학생 개인의 상황에 따라 얻고자 하는 정보가 다를 수 있으며 이를 학교 홈페이지에서 찾을 수 없는 경우도 존재</a:t>
            </a:r>
            <a:endParaRPr lang="en-US" altLang="ko-KR" dirty="0">
              <a:latin typeface="AppleSDGothicNeoB00"/>
              <a:ea typeface="AppleSDGothicNeoB00"/>
            </a:endParaRPr>
          </a:p>
          <a:p>
            <a:pPr marL="742950" lvl="1" indent="-285750">
              <a:buClr>
                <a:srgbClr val="FFC000"/>
              </a:buClr>
              <a:buFont typeface="Arial,Sans-Serif" panose="020B0604020202020204" pitchFamily="34" charset="0"/>
              <a:buChar char="•"/>
            </a:pPr>
            <a:endParaRPr lang="ko-KR" altLang="en-US" dirty="0">
              <a:latin typeface="AppleSDGothicNeoB00"/>
              <a:ea typeface="AppleSDGothicNeoB00"/>
            </a:endParaRP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latin typeface="AppleSDGothicNeoB00"/>
                <a:ea typeface="AppleSDGothicNeoB00"/>
              </a:rPr>
              <a:t>행정실에 직접 전화하는 것을 어려워하는 학생들도 존재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21B0C25-DBC8-3298-F0E6-F1BED6C931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389" y="2945255"/>
            <a:ext cx="1500717" cy="1500717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BE1461A-B387-67D2-47BD-84C1A4A942EE}"/>
              </a:ext>
            </a:extLst>
          </p:cNvPr>
          <p:cNvCxnSpPr>
            <a:cxnSpLocks/>
          </p:cNvCxnSpPr>
          <p:nvPr/>
        </p:nvCxnSpPr>
        <p:spPr>
          <a:xfrm>
            <a:off x="9973733" y="3695614"/>
            <a:ext cx="9779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8653B4A-5B1E-C778-AA78-771A5CBC9164}"/>
              </a:ext>
            </a:extLst>
          </p:cNvPr>
          <p:cNvSpPr txBox="1"/>
          <p:nvPr/>
        </p:nvSpPr>
        <p:spPr>
          <a:xfrm>
            <a:off x="854928" y="109284"/>
            <a:ext cx="22926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Motivation</a:t>
            </a:r>
            <a:endParaRPr lang="ko-KR" altLang="en-US" sz="4000" b="1" spc="-300">
              <a:solidFill>
                <a:schemeClr val="tx1">
                  <a:lumMod val="85000"/>
                  <a:lumOff val="1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72833E-77C6-76B3-80CA-26FB031404D2}"/>
              </a:ext>
            </a:extLst>
          </p:cNvPr>
          <p:cNvSpPr txBox="1"/>
          <p:nvPr/>
        </p:nvSpPr>
        <p:spPr>
          <a:xfrm>
            <a:off x="144966" y="144966"/>
            <a:ext cx="615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Part 1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5275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08653B4A-5B1E-C778-AA78-771A5CBC9164}"/>
              </a:ext>
            </a:extLst>
          </p:cNvPr>
          <p:cNvSpPr txBox="1"/>
          <p:nvPr/>
        </p:nvSpPr>
        <p:spPr>
          <a:xfrm>
            <a:off x="854928" y="109284"/>
            <a:ext cx="22926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Motivation</a:t>
            </a:r>
            <a:endParaRPr lang="ko-KR" altLang="en-US" sz="4000" b="1" spc="-300">
              <a:solidFill>
                <a:schemeClr val="tx1">
                  <a:lumMod val="85000"/>
                  <a:lumOff val="1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72833E-77C6-76B3-80CA-26FB031404D2}"/>
              </a:ext>
            </a:extLst>
          </p:cNvPr>
          <p:cNvSpPr txBox="1"/>
          <p:nvPr/>
        </p:nvSpPr>
        <p:spPr>
          <a:xfrm>
            <a:off x="144966" y="144966"/>
            <a:ext cx="615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Part 1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31D51C-6FE5-42DD-898B-98FD037D8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2041" y="303390"/>
            <a:ext cx="3224835" cy="62512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8A17C1-633C-4DB2-B36D-C2BBCB3968CE}"/>
              </a:ext>
            </a:extLst>
          </p:cNvPr>
          <p:cNvSpPr txBox="1"/>
          <p:nvPr/>
        </p:nvSpPr>
        <p:spPr>
          <a:xfrm>
            <a:off x="497715" y="2733784"/>
            <a:ext cx="5299655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간단한 질문임에도 불구하고 답변을 내놓지 못하는 경우가 있음</a:t>
            </a:r>
          </a:p>
          <a:p>
            <a:pPr marL="742950" lvl="1" indent="-285750">
              <a:buClr>
                <a:srgbClr val="FFC000"/>
              </a:buClr>
              <a:buFont typeface="Arial,Sans-Serif" panose="020B0604020202020204" pitchFamily="34" charset="0"/>
              <a:buChar char="•"/>
            </a:pP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사용자의 입력 횟수를 증가시키는 불편함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742950" lvl="1" indent="-285750">
              <a:buClr>
                <a:srgbClr val="FFC000"/>
              </a:buClr>
              <a:buFont typeface="Arial,Sans-Serif" panose="020B0604020202020204" pitchFamily="34" charset="0"/>
              <a:buChar char="•"/>
            </a:pP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다양한 질문 입력에도 원하는 답변을 얻지 못하는 불편함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742950" lvl="1" indent="-285750">
              <a:buClr>
                <a:srgbClr val="FFC000"/>
              </a:buClr>
              <a:buFont typeface="Arial,Sans-Serif" panose="020B0604020202020204" pitchFamily="34" charset="0"/>
              <a:buChar char="•"/>
            </a:pP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latin typeface="AppleSDGothicNeoB00"/>
                <a:ea typeface="AppleSDGothicNeoB00"/>
              </a:rPr>
              <a:t>세션 시간이 짧아 일정 시간이 지나면 애플리케이션을 다시 시작해야하는 단점 존재</a:t>
            </a:r>
            <a:endParaRPr lang="en-US" altLang="ko-KR" dirty="0">
              <a:latin typeface="AppleSDGothicNeoB00"/>
              <a:ea typeface="AppleSDGothicNeoB00"/>
            </a:endParaRP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latin typeface="AppleSDGothicNeoB00"/>
                <a:ea typeface="AppleSDGothicNeoB00"/>
              </a:rPr>
              <a:t>새롭게 올라오는 학교 공지에 대한 학습이 잘 안 되는 단점 존재</a:t>
            </a:r>
            <a:endParaRPr lang="en-US" altLang="ko-KR" dirty="0">
              <a:latin typeface="AppleSDGothicNeoB00"/>
              <a:ea typeface="AppleSDGothicNeoB0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13DDA-3405-46F6-BE5C-AE03865491E6}"/>
              </a:ext>
            </a:extLst>
          </p:cNvPr>
          <p:cNvSpPr txBox="1"/>
          <p:nvPr/>
        </p:nvSpPr>
        <p:spPr>
          <a:xfrm>
            <a:off x="760199" y="1298423"/>
            <a:ext cx="55155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킹고</a:t>
            </a:r>
            <a:r>
              <a:rPr lang="en-US" altLang="ko-KR" sz="2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</a:t>
            </a:r>
            <a:r>
              <a:rPr lang="ko-KR" altLang="en-US" sz="2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애플리케이션을 통해</a:t>
            </a:r>
            <a:endParaRPr lang="en-US" altLang="ko-KR" sz="28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28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킹고봇이라는</a:t>
            </a:r>
            <a:r>
              <a:rPr lang="ko-KR" altLang="en-US" sz="2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28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챗봇</a:t>
            </a:r>
            <a:r>
              <a:rPr lang="ko-KR" altLang="en-US" sz="2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사용 가능</a:t>
            </a:r>
          </a:p>
        </p:txBody>
      </p:sp>
    </p:spTree>
    <p:extLst>
      <p:ext uri="{BB962C8B-B14F-4D97-AF65-F5344CB8AC3E}">
        <p14:creationId xmlns:p14="http://schemas.microsoft.com/office/powerpoint/2010/main" val="2753013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08653B4A-5B1E-C778-AA78-771A5CBC9164}"/>
              </a:ext>
            </a:extLst>
          </p:cNvPr>
          <p:cNvSpPr txBox="1"/>
          <p:nvPr/>
        </p:nvSpPr>
        <p:spPr>
          <a:xfrm>
            <a:off x="854928" y="109284"/>
            <a:ext cx="22926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Motivation</a:t>
            </a:r>
            <a:endParaRPr lang="ko-KR" altLang="en-US" sz="4000" b="1" spc="-300">
              <a:solidFill>
                <a:schemeClr val="tx1">
                  <a:lumMod val="85000"/>
                  <a:lumOff val="1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72833E-77C6-76B3-80CA-26FB031404D2}"/>
              </a:ext>
            </a:extLst>
          </p:cNvPr>
          <p:cNvSpPr txBox="1"/>
          <p:nvPr/>
        </p:nvSpPr>
        <p:spPr>
          <a:xfrm>
            <a:off x="144966" y="144966"/>
            <a:ext cx="615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Part 1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8A17C1-633C-4DB2-B36D-C2BBCB3968CE}"/>
              </a:ext>
            </a:extLst>
          </p:cNvPr>
          <p:cNvSpPr txBox="1"/>
          <p:nvPr/>
        </p:nvSpPr>
        <p:spPr>
          <a:xfrm>
            <a:off x="452582" y="2830297"/>
            <a:ext cx="5172434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행정실에 직접 전화하는 것을 어려워 하는 학생들이 커뮤니티를 통하여 질문을 하는 경우가 있음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많은 학생들이 커뮤니티를 통하여 질문을 하나 대부분의 경우 질문에 대한 답이 나오지 않음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답변이 나오는 경우에도 이에 대한 신뢰도가 떨어지며 정확한 답변이 나오지 않는 경우도 존재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altLang="ko-KR" dirty="0">
              <a:latin typeface="AppleSDGothicNeoB00"/>
              <a:ea typeface="AppleSDGothicNeoB00"/>
            </a:endParaRP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ko-KR" altLang="en-US" dirty="0">
              <a:latin typeface="AppleSDGothicNeoB00"/>
              <a:ea typeface="AppleSDGothicNeoB0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13DDA-3405-46F6-BE5C-AE03865491E6}"/>
              </a:ext>
            </a:extLst>
          </p:cNvPr>
          <p:cNvSpPr txBox="1"/>
          <p:nvPr/>
        </p:nvSpPr>
        <p:spPr>
          <a:xfrm>
            <a:off x="731836" y="1384542"/>
            <a:ext cx="55155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익명 대학 커뮤니티</a:t>
            </a:r>
            <a:r>
              <a:rPr lang="en-US" altLang="ko-KR" sz="2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(e.g. </a:t>
            </a:r>
            <a:r>
              <a:rPr lang="ko-KR" altLang="en-US" sz="28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에브리타임</a:t>
            </a:r>
            <a:r>
              <a:rPr lang="en-US" altLang="ko-KR" sz="2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 algn="ctr"/>
            <a:r>
              <a:rPr lang="ko-KR" altLang="en-US" sz="2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에서</a:t>
            </a:r>
            <a:r>
              <a:rPr lang="en-US" altLang="ko-KR" sz="2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2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정보를 얻을 수 있음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B963717-2836-4052-8D0B-B1EABC67D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" t="4293" r="1090" b="6070"/>
          <a:stretch/>
        </p:blipFill>
        <p:spPr>
          <a:xfrm>
            <a:off x="6566986" y="721580"/>
            <a:ext cx="2687540" cy="54148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DB0D42-0190-47D2-9F3D-90B0545218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0" t="42898" r="2441" b="3537"/>
          <a:stretch/>
        </p:blipFill>
        <p:spPr>
          <a:xfrm>
            <a:off x="9451029" y="721580"/>
            <a:ext cx="1759335" cy="541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587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27F9F052-F4B6-299F-5390-C7C464FF66A1}"/>
              </a:ext>
            </a:extLst>
          </p:cNvPr>
          <p:cNvSpPr txBox="1"/>
          <p:nvPr/>
        </p:nvSpPr>
        <p:spPr>
          <a:xfrm>
            <a:off x="854928" y="109284"/>
            <a:ext cx="20601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Overview</a:t>
            </a:r>
            <a:endParaRPr lang="ko-KR" altLang="en-US" sz="4000" b="1" spc="-300">
              <a:solidFill>
                <a:schemeClr val="tx1">
                  <a:lumMod val="85000"/>
                  <a:lumOff val="1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147E140-9343-03A6-8A47-39FAD6B63185}"/>
              </a:ext>
            </a:extLst>
          </p:cNvPr>
          <p:cNvSpPr txBox="1"/>
          <p:nvPr/>
        </p:nvSpPr>
        <p:spPr>
          <a:xfrm>
            <a:off x="144966" y="144966"/>
            <a:ext cx="615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Part 1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2050" name="Picture 2" descr="fast Icon 3607805">
            <a:extLst>
              <a:ext uri="{FF2B5EF4-FFF2-40B4-BE49-F238E27FC236}">
                <a16:creationId xmlns:a16="http://schemas.microsoft.com/office/drawing/2014/main" id="{234EBCB4-4C36-4122-8A5B-14ADE2C4F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77" y="1819680"/>
            <a:ext cx="2031325" cy="203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ccuracy Icon 5365582">
            <a:extLst>
              <a:ext uri="{FF2B5EF4-FFF2-40B4-BE49-F238E27FC236}">
                <a16:creationId xmlns:a16="http://schemas.microsoft.com/office/drawing/2014/main" id="{E38883E0-F9A1-41D8-A97E-B8587BB1B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328" y="1638175"/>
            <a:ext cx="2394336" cy="239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atisfaction Icon 2913631">
            <a:extLst>
              <a:ext uri="{FF2B5EF4-FFF2-40B4-BE49-F238E27FC236}">
                <a16:creationId xmlns:a16="http://schemas.microsoft.com/office/drawing/2014/main" id="{812C0A01-0A76-4685-A2C2-264DEDF49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568" y="188284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4AE6ED-F44C-48C3-A94A-08D5FA6749B2}"/>
              </a:ext>
            </a:extLst>
          </p:cNvPr>
          <p:cNvSpPr txBox="1"/>
          <p:nvPr/>
        </p:nvSpPr>
        <p:spPr>
          <a:xfrm>
            <a:off x="1354777" y="4143666"/>
            <a:ext cx="1879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보다 빠르고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B3D6E6-D5E7-4DDB-BEB6-CEA2D001094F}"/>
              </a:ext>
            </a:extLst>
          </p:cNvPr>
          <p:cNvSpPr txBox="1"/>
          <p:nvPr/>
        </p:nvSpPr>
        <p:spPr>
          <a:xfrm>
            <a:off x="5167365" y="4143666"/>
            <a:ext cx="1879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정확하고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596AB1-613B-4B69-A5F8-EB2356D16DDE}"/>
              </a:ext>
            </a:extLst>
          </p:cNvPr>
          <p:cNvSpPr txBox="1"/>
          <p:nvPr/>
        </p:nvSpPr>
        <p:spPr>
          <a:xfrm>
            <a:off x="8828598" y="4143666"/>
            <a:ext cx="1879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편리한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487331-E184-436A-BFDA-DB06CB68090A}"/>
              </a:ext>
            </a:extLst>
          </p:cNvPr>
          <p:cNvSpPr txBox="1"/>
          <p:nvPr/>
        </p:nvSpPr>
        <p:spPr>
          <a:xfrm>
            <a:off x="1015116" y="5334002"/>
            <a:ext cx="101617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교내 행정 </a:t>
            </a:r>
            <a:r>
              <a:rPr lang="ko-KR" altLang="en-US" sz="44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챗봇</a:t>
            </a:r>
            <a:r>
              <a:rPr lang="ko-KR" altLang="en-US" sz="4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구현</a:t>
            </a:r>
          </a:p>
        </p:txBody>
      </p:sp>
    </p:spTree>
    <p:extLst>
      <p:ext uri="{BB962C8B-B14F-4D97-AF65-F5344CB8AC3E}">
        <p14:creationId xmlns:p14="http://schemas.microsoft.com/office/powerpoint/2010/main" val="1420420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5026635" y="2505670"/>
            <a:ext cx="21387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>
                <a:solidFill>
                  <a:schemeClr val="bg1"/>
                </a:solidFill>
                <a:latin typeface="+mj-ea"/>
                <a:ea typeface="+mj-ea"/>
              </a:rPr>
              <a:t>Part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4347771" y="3422159"/>
            <a:ext cx="34964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Methods</a:t>
            </a:r>
            <a:endParaRPr lang="ko-KR" altLang="en-US" sz="6600" b="1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6809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8EEC5140-EC44-BA45-2154-B5A68F46F152}"/>
              </a:ext>
            </a:extLst>
          </p:cNvPr>
          <p:cNvSpPr txBox="1"/>
          <p:nvPr/>
        </p:nvSpPr>
        <p:spPr>
          <a:xfrm>
            <a:off x="854928" y="109284"/>
            <a:ext cx="17315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Method</a:t>
            </a:r>
            <a:endParaRPr lang="ko-KR" altLang="en-US" sz="4000" b="1" spc="-300">
              <a:solidFill>
                <a:schemeClr val="tx1">
                  <a:lumMod val="85000"/>
                  <a:lumOff val="1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5E41AE-1BC1-ED8A-4A80-76D327103625}"/>
              </a:ext>
            </a:extLst>
          </p:cNvPr>
          <p:cNvSpPr txBox="1"/>
          <p:nvPr/>
        </p:nvSpPr>
        <p:spPr>
          <a:xfrm>
            <a:off x="144966" y="144966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Part 2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218200-B4D1-B30F-2E3F-6EFD2A0BAD36}"/>
              </a:ext>
            </a:extLst>
          </p:cNvPr>
          <p:cNvSpPr txBox="1"/>
          <p:nvPr/>
        </p:nvSpPr>
        <p:spPr>
          <a:xfrm>
            <a:off x="3522970" y="1030924"/>
            <a:ext cx="48979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Frontend</a:t>
            </a:r>
            <a:endParaRPr lang="ko-KR" altLang="en-US" sz="4400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C793BBE-2A41-4BE4-D978-A8094F0EF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870" y="2112393"/>
            <a:ext cx="4212166" cy="297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6E4D02-B02C-D2E9-33B0-701A50A29D17}"/>
              </a:ext>
            </a:extLst>
          </p:cNvPr>
          <p:cNvSpPr txBox="1"/>
          <p:nvPr/>
        </p:nvSpPr>
        <p:spPr>
          <a:xfrm>
            <a:off x="624793" y="4919135"/>
            <a:ext cx="274041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800" dirty="0">
                <a:latin typeface="AppleSDGothicNeoB00"/>
                <a:ea typeface="AppleSDGothicNeoB00"/>
              </a:rPr>
              <a:t>Android Studio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40C286-89CA-196A-3DFF-F8FCBF96CC27}"/>
              </a:ext>
            </a:extLst>
          </p:cNvPr>
          <p:cNvSpPr txBox="1"/>
          <p:nvPr/>
        </p:nvSpPr>
        <p:spPr>
          <a:xfrm>
            <a:off x="4708074" y="4919135"/>
            <a:ext cx="25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React Native</a:t>
            </a:r>
            <a:endParaRPr lang="ko-KR" altLang="en-US" sz="28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1DCADC-0801-59AD-67B2-299FB02A39AA}"/>
              </a:ext>
            </a:extLst>
          </p:cNvPr>
          <p:cNvSpPr txBox="1"/>
          <p:nvPr/>
        </p:nvSpPr>
        <p:spPr>
          <a:xfrm>
            <a:off x="8801928" y="4919135"/>
            <a:ext cx="25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JavaScript</a:t>
            </a:r>
            <a:endParaRPr lang="ko-KR" altLang="en-US" sz="28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1026" name="Picture 2" descr="Google Developers Korea Blog: Android Studio 2.1 - Android N 개발자 프리뷰 지원">
            <a:extLst>
              <a:ext uri="{FF2B5EF4-FFF2-40B4-BE49-F238E27FC236}">
                <a16:creationId xmlns:a16="http://schemas.microsoft.com/office/drawing/2014/main" id="{95256D8F-C2D0-4E5D-9C1A-43983B603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35" y="1941137"/>
            <a:ext cx="2975726" cy="297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자바스크립트(JavaScript) 공부하자">
            <a:extLst>
              <a:ext uri="{FF2B5EF4-FFF2-40B4-BE49-F238E27FC236}">
                <a16:creationId xmlns:a16="http://schemas.microsoft.com/office/drawing/2014/main" id="{2346783F-4D18-4AB0-92E6-A5433E246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455" y="2112393"/>
            <a:ext cx="2784705" cy="278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161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빙하_기상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4C6D4"/>
      </a:accent1>
      <a:accent2>
        <a:srgbClr val="B7D7EC"/>
      </a:accent2>
      <a:accent3>
        <a:srgbClr val="72B2E3"/>
      </a:accent3>
      <a:accent4>
        <a:srgbClr val="6393CF"/>
      </a:accent4>
      <a:accent5>
        <a:srgbClr val="1C658E"/>
      </a:accent5>
      <a:accent6>
        <a:srgbClr val="1A335C"/>
      </a:accent6>
      <a:hlink>
        <a:srgbClr val="262626"/>
      </a:hlink>
      <a:folHlink>
        <a:srgbClr val="262626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487</Words>
  <Application>Microsoft Office PowerPoint</Application>
  <PresentationFormat>와이드스크린</PresentationFormat>
  <Paragraphs>125</Paragraphs>
  <Slides>17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AppleSDGothicNeoEB00</vt:lpstr>
      <vt:lpstr>Pretendard ExtraBold</vt:lpstr>
      <vt:lpstr>AppleSDGothicNeoB00</vt:lpstr>
      <vt:lpstr>Arial</vt:lpstr>
      <vt:lpstr>Arial,Sans-Serif</vt:lpstr>
      <vt:lpstr>Pretendard</vt:lpstr>
      <vt:lpstr>AppleSDGothicNeoM00</vt:lpstr>
      <vt:lpstr>AppleSDGothicNeoSB00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이준석</cp:lastModifiedBy>
  <cp:revision>9</cp:revision>
  <dcterms:created xsi:type="dcterms:W3CDTF">2022-08-02T00:37:12Z</dcterms:created>
  <dcterms:modified xsi:type="dcterms:W3CDTF">2023-04-03T07:53:20Z</dcterms:modified>
</cp:coreProperties>
</file>